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Grand Cru S Bold" panose="020B0604020202020204" charset="0"/>
      <p:regular r:id="rId21"/>
    </p:embeddedFont>
    <p:embeddedFont>
      <p:font typeface="Open Sans" panose="020B0606030504020204" pitchFamily="34" charset="0"/>
      <p:regular r:id="rId22"/>
    </p:embeddedFont>
    <p:embeddedFont>
      <p:font typeface="TT Octosquares Compresse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deep Prajapati" userId="3bc51d7a0d7dc4ca" providerId="LiveId" clId="{52B74A06-F164-43B7-9F91-F01DCDAA902A}"/>
    <pc:docChg chg="modSld">
      <pc:chgData name="Jaydeep Prajapati" userId="3bc51d7a0d7dc4ca" providerId="LiveId" clId="{52B74A06-F164-43B7-9F91-F01DCDAA902A}" dt="2025-03-27T05:22:11.722" v="1" actId="20577"/>
      <pc:docMkLst>
        <pc:docMk/>
      </pc:docMkLst>
      <pc:sldChg chg="modSp mod">
        <pc:chgData name="Jaydeep Prajapati" userId="3bc51d7a0d7dc4ca" providerId="LiveId" clId="{52B74A06-F164-43B7-9F91-F01DCDAA902A}" dt="2025-03-27T05:22:11.722" v="1" actId="20577"/>
        <pc:sldMkLst>
          <pc:docMk/>
          <pc:sldMk cId="0" sldId="258"/>
        </pc:sldMkLst>
        <pc:spChg chg="mod">
          <ac:chgData name="Jaydeep Prajapati" userId="3bc51d7a0d7dc4ca" providerId="LiveId" clId="{52B74A06-F164-43B7-9F91-F01DCDAA902A}" dt="2025-03-27T05:22:11.722" v="1" actId="20577"/>
          <ac:spMkLst>
            <pc:docMk/>
            <pc:sldMk cId="0" sldId="258"/>
            <ac:spMk id="29" creationId="{96E2617D-72F9-0CF1-7F59-45A4241744A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sv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sv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7.png"/><Relationship Id="rId7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6.jpeg"/><Relationship Id="rId4" Type="http://schemas.openxmlformats.org/officeDocument/2006/relationships/image" Target="../media/image8.sv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512893" y="439904"/>
            <a:ext cx="4580700" cy="1908625"/>
          </a:xfrm>
          <a:custGeom>
            <a:avLst/>
            <a:gdLst/>
            <a:ahLst/>
            <a:cxnLst/>
            <a:rect l="l" t="t" r="r" b="b"/>
            <a:pathLst>
              <a:path w="4580700" h="1908625">
                <a:moveTo>
                  <a:pt x="0" y="0"/>
                </a:moveTo>
                <a:lnTo>
                  <a:pt x="4580699" y="0"/>
                </a:lnTo>
                <a:lnTo>
                  <a:pt x="4580699" y="1908625"/>
                </a:lnTo>
                <a:lnTo>
                  <a:pt x="0" y="190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83502" y="1605203"/>
            <a:ext cx="3920996" cy="2068357"/>
          </a:xfrm>
          <a:custGeom>
            <a:avLst/>
            <a:gdLst/>
            <a:ahLst/>
            <a:cxnLst/>
            <a:rect l="l" t="t" r="r" b="b"/>
            <a:pathLst>
              <a:path w="3920996" h="2068357">
                <a:moveTo>
                  <a:pt x="0" y="0"/>
                </a:moveTo>
                <a:lnTo>
                  <a:pt x="3920996" y="0"/>
                </a:lnTo>
                <a:lnTo>
                  <a:pt x="3920996" y="2068357"/>
                </a:lnTo>
                <a:lnTo>
                  <a:pt x="0" y="2068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52000" y="3139580"/>
            <a:ext cx="14984000" cy="4435286"/>
            <a:chOff x="0" y="0"/>
            <a:chExt cx="19978666" cy="591371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80975"/>
              <a:ext cx="19978666" cy="3912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95"/>
                </a:lnSpc>
              </a:pPr>
              <a:r>
                <a:rPr lang="en-US" sz="20085" b="1" spc="602">
                  <a:solidFill>
                    <a:srgbClr val="8C52FF"/>
                  </a:solidFill>
                  <a:latin typeface="Grand Cru S Bold"/>
                  <a:ea typeface="Grand Cru S Bold"/>
                  <a:cs typeface="Grand Cru S Bold"/>
                  <a:sym typeface="Grand Cru S Bold"/>
                </a:rPr>
                <a:t>JENSON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16341" y="4348108"/>
              <a:ext cx="3634301" cy="1565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65"/>
                </a:lnSpc>
              </a:pPr>
              <a:r>
                <a:rPr lang="en-US" sz="7446" b="1" spc="1712">
                  <a:solidFill>
                    <a:srgbClr val="B28051"/>
                  </a:solidFill>
                  <a:latin typeface="Grand Cru S Bold"/>
                  <a:ea typeface="Grand Cru S Bold"/>
                  <a:cs typeface="Grand Cru S Bold"/>
                  <a:sym typeface="Grand Cru S Bold"/>
                </a:rPr>
                <a:t>USA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12645" y="1557741"/>
            <a:ext cx="7953665" cy="69071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6285" y="448311"/>
            <a:ext cx="14449545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 find the total number of orders placed by each customer per store.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0347" y="2929777"/>
            <a:ext cx="9069705" cy="410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26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customers.customer_id, customers.first_name,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stores.store_name,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  <a:r>
              <a:rPr lang="en-US" sz="26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(orders.order_id) </a:t>
            </a:r>
            <a:r>
              <a:rPr lang="en-US" sz="26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26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no_of_orders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26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customers </a:t>
            </a:r>
            <a:r>
              <a:rPr lang="en-US" sz="26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left join</a:t>
            </a:r>
            <a:r>
              <a:rPr lang="en-US" sz="26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orders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sz="26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customers.customer_id = orders.customer_id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  <a:r>
              <a:rPr lang="en-US" sz="26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stores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</a:t>
            </a:r>
            <a:r>
              <a:rPr lang="en-US" sz="26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stores.store_id = orders.store_id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 </a:t>
            </a:r>
            <a:r>
              <a:rPr lang="en-US" sz="26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customers.customer_id, customers.first_name,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stores.store_name;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1716" y="5890382"/>
            <a:ext cx="10868624" cy="4054961"/>
          </a:xfrm>
          <a:custGeom>
            <a:avLst/>
            <a:gdLst/>
            <a:ahLst/>
            <a:cxnLst/>
            <a:rect l="l" t="t" r="r" b="b"/>
            <a:pathLst>
              <a:path w="10868624" h="4054961">
                <a:moveTo>
                  <a:pt x="0" y="0"/>
                </a:moveTo>
                <a:lnTo>
                  <a:pt x="10868623" y="0"/>
                </a:lnTo>
                <a:lnTo>
                  <a:pt x="10868623" y="4054961"/>
                </a:lnTo>
                <a:lnTo>
                  <a:pt x="0" y="4054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6596" y="398781"/>
            <a:ext cx="14921865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 b="1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  Find the names of staff members who have not made any sales.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31932" y="1635822"/>
            <a:ext cx="13554552" cy="3580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staffs.staff_id,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concat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(staffs.first_name, ' ', staffs.last_name)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staff_full_name,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orders.order_id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from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staffs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left join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orders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staffs.staff_id = orders.staff_id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orders.order_id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 null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08211" y="7113204"/>
            <a:ext cx="12058505" cy="2407072"/>
          </a:xfrm>
          <a:custGeom>
            <a:avLst/>
            <a:gdLst/>
            <a:ahLst/>
            <a:cxnLst/>
            <a:rect l="l" t="t" r="r" b="b"/>
            <a:pathLst>
              <a:path w="12058505" h="2407072">
                <a:moveTo>
                  <a:pt x="0" y="0"/>
                </a:moveTo>
                <a:lnTo>
                  <a:pt x="12058505" y="0"/>
                </a:lnTo>
                <a:lnTo>
                  <a:pt x="12058505" y="2407072"/>
                </a:lnTo>
                <a:lnTo>
                  <a:pt x="0" y="2407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0516" y="520924"/>
            <a:ext cx="14786967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  Find the top 3 most sold products in terms of quantity.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0914" y="1527010"/>
            <a:ext cx="13073097" cy="5094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6"/>
              </a:lnSpc>
              <a:spcBef>
                <a:spcPct val="0"/>
              </a:spcBef>
            </a:pPr>
            <a:r>
              <a:rPr lang="en-US" sz="3625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3625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order_items.product_id, products.product_name,</a:t>
            </a:r>
          </a:p>
          <a:p>
            <a:pPr algn="ctr">
              <a:lnSpc>
                <a:spcPts val="5076"/>
              </a:lnSpc>
              <a:spcBef>
                <a:spcPct val="0"/>
              </a:spcBef>
            </a:pPr>
            <a:r>
              <a:rPr lang="en-US" sz="3625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3625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(order_items.quantity)</a:t>
            </a:r>
            <a:r>
              <a:rPr lang="en-US" sz="3625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as </a:t>
            </a:r>
            <a:r>
              <a:rPr lang="en-US" sz="3625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total_quantity_sold</a:t>
            </a:r>
          </a:p>
          <a:p>
            <a:pPr algn="ctr">
              <a:lnSpc>
                <a:spcPts val="5076"/>
              </a:lnSpc>
              <a:spcBef>
                <a:spcPct val="0"/>
              </a:spcBef>
            </a:pPr>
            <a:r>
              <a:rPr lang="en-US" sz="3625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3625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order_items</a:t>
            </a:r>
          </a:p>
          <a:p>
            <a:pPr algn="ctr">
              <a:lnSpc>
                <a:spcPts val="5076"/>
              </a:lnSpc>
              <a:spcBef>
                <a:spcPct val="0"/>
              </a:spcBef>
            </a:pPr>
            <a:r>
              <a:rPr lang="en-US" sz="3625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  <a:r>
              <a:rPr lang="en-US" sz="3625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products</a:t>
            </a:r>
          </a:p>
          <a:p>
            <a:pPr algn="ctr">
              <a:lnSpc>
                <a:spcPts val="5076"/>
              </a:lnSpc>
              <a:spcBef>
                <a:spcPct val="0"/>
              </a:spcBef>
            </a:pPr>
            <a:r>
              <a:rPr lang="en-US" sz="3625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</a:t>
            </a:r>
            <a:r>
              <a:rPr lang="en-US" sz="3625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order_items.product_id = products.product_id</a:t>
            </a:r>
          </a:p>
          <a:p>
            <a:pPr algn="ctr">
              <a:lnSpc>
                <a:spcPts val="5076"/>
              </a:lnSpc>
              <a:spcBef>
                <a:spcPct val="0"/>
              </a:spcBef>
            </a:pPr>
            <a:r>
              <a:rPr lang="en-US" sz="3625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</a:t>
            </a:r>
            <a:r>
              <a:rPr lang="en-US" sz="3625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order_items.product_id, products.product_name</a:t>
            </a:r>
          </a:p>
          <a:p>
            <a:pPr algn="ctr">
              <a:lnSpc>
                <a:spcPts val="5076"/>
              </a:lnSpc>
              <a:spcBef>
                <a:spcPct val="0"/>
              </a:spcBef>
            </a:pPr>
            <a:r>
              <a:rPr lang="en-US" sz="3625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</a:t>
            </a:r>
            <a:r>
              <a:rPr lang="en-US" sz="3625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total_quantity_sold</a:t>
            </a:r>
            <a:r>
              <a:rPr lang="en-US" sz="3625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desc</a:t>
            </a:r>
          </a:p>
          <a:p>
            <a:pPr algn="ctr">
              <a:lnSpc>
                <a:spcPts val="5076"/>
              </a:lnSpc>
              <a:spcBef>
                <a:spcPct val="0"/>
              </a:spcBef>
            </a:pPr>
            <a:r>
              <a:rPr lang="en-US" sz="3625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 </a:t>
            </a:r>
            <a:r>
              <a:rPr lang="en-US" sz="3625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  <a:r>
              <a:rPr lang="en-US" sz="3625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10627" y="7030366"/>
            <a:ext cx="4271928" cy="3051026"/>
          </a:xfrm>
          <a:custGeom>
            <a:avLst/>
            <a:gdLst/>
            <a:ahLst/>
            <a:cxnLst/>
            <a:rect l="l" t="t" r="r" b="b"/>
            <a:pathLst>
              <a:path w="4271928" h="3051026">
                <a:moveTo>
                  <a:pt x="0" y="0"/>
                </a:moveTo>
                <a:lnTo>
                  <a:pt x="4271927" y="0"/>
                </a:lnTo>
                <a:lnTo>
                  <a:pt x="4271927" y="3051026"/>
                </a:lnTo>
                <a:lnTo>
                  <a:pt x="0" y="305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5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81306" y="148590"/>
            <a:ext cx="13130569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100" b="1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    Find the median value of the price list.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794896"/>
            <a:ext cx="16728401" cy="4780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list_price,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row_number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()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list_price) rn,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(*)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() n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from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products)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sz="3400" b="1">
              <a:solidFill>
                <a:srgbClr val="FDFDF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case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mod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(n,</a:t>
            </a:r>
            <a:r>
              <a:rPr lang="en-US" sz="34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 =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then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avg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(list_price)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rn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 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((n/</a:t>
            </a:r>
            <a:r>
              <a:rPr lang="en-US" sz="34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), (n/</a:t>
            </a:r>
            <a:r>
              <a:rPr lang="en-US" sz="34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)+</a:t>
            </a:r>
            <a:r>
              <a:rPr lang="en-US" sz="34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))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else 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list_price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rn = ((n+</a:t>
            </a:r>
            <a:r>
              <a:rPr lang="en-US" sz="34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)/</a:t>
            </a:r>
            <a:r>
              <a:rPr lang="en-US" sz="34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))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as median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limit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4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2880" y="4636605"/>
            <a:ext cx="5432361" cy="5380738"/>
          </a:xfrm>
          <a:custGeom>
            <a:avLst/>
            <a:gdLst/>
            <a:ahLst/>
            <a:cxnLst/>
            <a:rect l="l" t="t" r="r" b="b"/>
            <a:pathLst>
              <a:path w="5432361" h="5380738">
                <a:moveTo>
                  <a:pt x="0" y="0"/>
                </a:moveTo>
                <a:lnTo>
                  <a:pt x="5432361" y="0"/>
                </a:lnTo>
                <a:lnTo>
                  <a:pt x="5432361" y="5380738"/>
                </a:lnTo>
                <a:lnTo>
                  <a:pt x="0" y="5380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14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6573" y="250190"/>
            <a:ext cx="1692473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 b="1">
                <a:solidFill>
                  <a:srgbClr val="C618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 list all products that have never been orderd.(use exists)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3138" y="1768702"/>
            <a:ext cx="15331604" cy="2564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0"/>
              </a:lnSpc>
              <a:spcBef>
                <a:spcPct val="0"/>
              </a:spcBef>
            </a:pPr>
            <a:r>
              <a:rPr lang="en-US" sz="365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365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products.product_name </a:t>
            </a:r>
            <a:r>
              <a:rPr lang="en-US" sz="365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365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products</a:t>
            </a:r>
          </a:p>
          <a:p>
            <a:pPr algn="ctr">
              <a:lnSpc>
                <a:spcPts val="5110"/>
              </a:lnSpc>
              <a:spcBef>
                <a:spcPct val="0"/>
              </a:spcBef>
            </a:pPr>
            <a:r>
              <a:rPr lang="en-US" sz="365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not exists</a:t>
            </a:r>
            <a:r>
              <a:rPr lang="en-US" sz="365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</a:t>
            </a:r>
            <a:r>
              <a:rPr lang="en-US" sz="365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365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products.product_id</a:t>
            </a:r>
            <a:r>
              <a:rPr lang="en-US" sz="365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from</a:t>
            </a:r>
            <a:r>
              <a:rPr lang="en-US" sz="365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order_items</a:t>
            </a:r>
          </a:p>
          <a:p>
            <a:pPr algn="ctr">
              <a:lnSpc>
                <a:spcPts val="5110"/>
              </a:lnSpc>
              <a:spcBef>
                <a:spcPct val="0"/>
              </a:spcBef>
            </a:pPr>
            <a:r>
              <a:rPr lang="en-US" sz="365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  <a:r>
              <a:rPr lang="en-US" sz="365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order_items.product_id = products.product_id);</a:t>
            </a:r>
          </a:p>
          <a:p>
            <a:pPr algn="ctr">
              <a:lnSpc>
                <a:spcPts val="5110"/>
              </a:lnSpc>
              <a:spcBef>
                <a:spcPct val="0"/>
              </a:spcBef>
            </a:pPr>
            <a:endParaRPr lang="en-US" sz="3650" b="1">
              <a:solidFill>
                <a:srgbClr val="FDFDF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7094" y="1819593"/>
            <a:ext cx="15253812" cy="658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staffs.staff_id,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staffs.first_name,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34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coalesce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340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(order_items.quantity * order_items.list_price),</a:t>
            </a:r>
            <a:r>
              <a:rPr lang="en-US" sz="3400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from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staffs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left join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orders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on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staffs.staff_id = orders.staff_id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left join 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order_items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on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orders.order_id = order_items.order_id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staffs.staff_id,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staffs.first_name)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select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*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sales &gt; (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avg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(sales) </a:t>
            </a:r>
            <a:r>
              <a:rPr lang="en-US" sz="34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3400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a);</a:t>
            </a:r>
          </a:p>
        </p:txBody>
      </p:sp>
      <p:sp>
        <p:nvSpPr>
          <p:cNvPr id="3" name="Freeform 3"/>
          <p:cNvSpPr/>
          <p:nvPr/>
        </p:nvSpPr>
        <p:spPr>
          <a:xfrm>
            <a:off x="405397" y="6045507"/>
            <a:ext cx="5018218" cy="1683036"/>
          </a:xfrm>
          <a:custGeom>
            <a:avLst/>
            <a:gdLst/>
            <a:ahLst/>
            <a:cxnLst/>
            <a:rect l="l" t="t" r="r" b="b"/>
            <a:pathLst>
              <a:path w="5018218" h="1683036">
                <a:moveTo>
                  <a:pt x="0" y="0"/>
                </a:moveTo>
                <a:lnTo>
                  <a:pt x="5018218" y="0"/>
                </a:lnTo>
                <a:lnTo>
                  <a:pt x="5018218" y="1683036"/>
                </a:lnTo>
                <a:lnTo>
                  <a:pt x="0" y="168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95" r="-3520" b="-290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96533"/>
            <a:ext cx="18288000" cy="16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b="1">
                <a:solidFill>
                  <a:srgbClr val="CB6C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  list the names of staff members eho have made more sales than the averge number of sales by 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b="1">
                <a:solidFill>
                  <a:srgbClr val="CB6C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# all staff members.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2449" y="1296573"/>
            <a:ext cx="13103305" cy="570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customers.customer_id,</a:t>
            </a:r>
          </a:p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customers.first_name,</a:t>
            </a:r>
          </a:p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(order_items.product_id) total_orders</a:t>
            </a:r>
          </a:p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customers join orders</a:t>
            </a:r>
          </a:p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customers.customer_id = orders.customer_id</a:t>
            </a:r>
          </a:p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order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_items</a:t>
            </a:r>
          </a:p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orders.order_id = order_items.order_id</a:t>
            </a:r>
          </a:p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products</a:t>
            </a:r>
          </a:p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products.product_id = order_items.product_id</a:t>
            </a:r>
          </a:p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customers.customer_id,</a:t>
            </a:r>
          </a:p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customers.first_name</a:t>
            </a:r>
          </a:p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having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07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count(</a:t>
            </a: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distinct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products.category_id)= (</a:t>
            </a: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07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(*)</a:t>
            </a:r>
            <a:r>
              <a:rPr lang="en-US" sz="2707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from </a:t>
            </a:r>
            <a:r>
              <a:rPr lang="en-US" sz="270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categories)</a:t>
            </a:r>
          </a:p>
        </p:txBody>
      </p:sp>
      <p:sp>
        <p:nvSpPr>
          <p:cNvPr id="3" name="Freeform 3"/>
          <p:cNvSpPr/>
          <p:nvPr/>
        </p:nvSpPr>
        <p:spPr>
          <a:xfrm>
            <a:off x="4425378" y="7597723"/>
            <a:ext cx="9437245" cy="2249746"/>
          </a:xfrm>
          <a:custGeom>
            <a:avLst/>
            <a:gdLst/>
            <a:ahLst/>
            <a:cxnLst/>
            <a:rect l="l" t="t" r="r" b="b"/>
            <a:pathLst>
              <a:path w="9437245" h="2249746">
                <a:moveTo>
                  <a:pt x="0" y="0"/>
                </a:moveTo>
                <a:lnTo>
                  <a:pt x="9437244" y="0"/>
                </a:lnTo>
                <a:lnTo>
                  <a:pt x="9437244" y="2249746"/>
                </a:lnTo>
                <a:lnTo>
                  <a:pt x="0" y="2249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464821"/>
            <a:ext cx="18215729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  Identify the customers who have orderd all type of products (i.e, from every category</a:t>
            </a:r>
            <a:r>
              <a:rPr lang="en-US" sz="33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24710" y="458184"/>
            <a:ext cx="306065" cy="336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843386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05520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0081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4226319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15323726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6268205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089294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33497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02741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46981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9108" y="517674"/>
            <a:ext cx="1284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25008" y="3231524"/>
            <a:ext cx="9837985" cy="223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91"/>
              </a:lnSpc>
            </a:pPr>
            <a:r>
              <a:rPr lang="en-US" sz="13065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29117" y="6528112"/>
            <a:ext cx="13359646" cy="112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 BY : JAYDEEP PRAJAPATI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24710" y="458184"/>
            <a:ext cx="306065" cy="336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62339" y="2914524"/>
            <a:ext cx="6509860" cy="2228976"/>
            <a:chOff x="0" y="0"/>
            <a:chExt cx="6350000" cy="21742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7189484" y="1028700"/>
            <a:ext cx="11098516" cy="3800132"/>
            <a:chOff x="0" y="0"/>
            <a:chExt cx="6350000" cy="21742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2321" b="-5226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089294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33497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2741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46981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9108" y="517674"/>
            <a:ext cx="1284760" cy="18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0"/>
              </a:lnSpc>
              <a:spcBef>
                <a:spcPct val="0"/>
              </a:spcBef>
            </a:pPr>
            <a:r>
              <a:rPr lang="en-US" sz="11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50798" y="3079456"/>
            <a:ext cx="4770406" cy="228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7"/>
              </a:lnSpc>
            </a:pPr>
            <a:r>
              <a:rPr lang="en-US" sz="8560">
                <a:solidFill>
                  <a:srgbClr val="FFDE59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ABOUT TECHNOLOGY</a:t>
            </a:r>
          </a:p>
        </p:txBody>
      </p:sp>
      <p:sp>
        <p:nvSpPr>
          <p:cNvPr id="18" name="Freeform 18"/>
          <p:cNvSpPr/>
          <p:nvPr/>
        </p:nvSpPr>
        <p:spPr>
          <a:xfrm>
            <a:off x="185079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31591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78103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-427691" y="5378837"/>
            <a:ext cx="15865790" cy="413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9"/>
              </a:lnSpc>
            </a:pPr>
            <a:r>
              <a:rPr lang="en-US" sz="11885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CRAFT’S SQL QUERIES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7324710" y="458184"/>
            <a:ext cx="306065" cy="336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6140" y="5369868"/>
            <a:ext cx="3310410" cy="4917132"/>
            <a:chOff x="0" y="0"/>
            <a:chExt cx="4275074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-145087" y="-226368"/>
            <a:ext cx="6925620" cy="10287000"/>
            <a:chOff x="0" y="0"/>
            <a:chExt cx="4275074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7"/>
              <a:stretch>
                <a:fillRect l="-6609" r="-479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089294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33497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2741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46981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9108" y="517674"/>
            <a:ext cx="1284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54987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01499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480118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283719" y="2699771"/>
            <a:ext cx="11861363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JENSON’S, CRAFT QUERIES TO DERIVE INSIGHTS ON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58170" y="3539206"/>
            <a:ext cx="878002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algn="ctr">
              <a:lnSpc>
                <a:spcPts val="7279"/>
              </a:lnSpc>
            </a:pPr>
            <a:r>
              <a:rPr lang="en-US" sz="5199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   Customer behavior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31607" y="775549"/>
            <a:ext cx="5630748" cy="1471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DE59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OUR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962BC5-2C6C-C414-7783-72E81239B6CC}"/>
              </a:ext>
            </a:extLst>
          </p:cNvPr>
          <p:cNvSpPr txBox="1"/>
          <p:nvPr/>
        </p:nvSpPr>
        <p:spPr>
          <a:xfrm>
            <a:off x="7746730" y="4559910"/>
            <a:ext cx="676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AC07A-9A01-30E7-E1E9-C7232FB32EB1}"/>
              </a:ext>
            </a:extLst>
          </p:cNvPr>
          <p:cNvSpPr txBox="1"/>
          <p:nvPr/>
        </p:nvSpPr>
        <p:spPr>
          <a:xfrm>
            <a:off x="6740416" y="4439247"/>
            <a:ext cx="7618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FFC000"/>
                </a:solidFill>
              </a:rPr>
              <a:t>  *    Staff  performance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1A260-C9D2-38CE-50D6-13AE047E2F9A}"/>
              </a:ext>
            </a:extLst>
          </p:cNvPr>
          <p:cNvSpPr txBox="1"/>
          <p:nvPr/>
        </p:nvSpPr>
        <p:spPr>
          <a:xfrm>
            <a:off x="7310016" y="529730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FFC000"/>
                </a:solidFill>
              </a:rPr>
              <a:t>  </a:t>
            </a:r>
            <a:r>
              <a:rPr lang="en-IN" sz="6000" b="1" dirty="0">
                <a:solidFill>
                  <a:schemeClr val="accent6">
                    <a:lumMod val="75000"/>
                  </a:schemeClr>
                </a:solidFill>
              </a:rPr>
              <a:t>*  Inventory management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E2617D-72F9-0CF1-7F59-45A4241744A9}"/>
              </a:ext>
            </a:extLst>
          </p:cNvPr>
          <p:cNvSpPr txBox="1"/>
          <p:nvPr/>
        </p:nvSpPr>
        <p:spPr>
          <a:xfrm>
            <a:off x="8723944" y="6279417"/>
            <a:ext cx="6802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rgbClr val="00B0F0"/>
                </a:solidFill>
              </a:rPr>
              <a:t>*   Store operations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24710" y="458184"/>
            <a:ext cx="306065" cy="336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5143500"/>
            <a:ext cx="4088927" cy="5106073"/>
          </a:xfrm>
          <a:custGeom>
            <a:avLst/>
            <a:gdLst/>
            <a:ahLst/>
            <a:cxnLst/>
            <a:rect l="l" t="t" r="r" b="b"/>
            <a:pathLst>
              <a:path w="4088927" h="5106073">
                <a:moveTo>
                  <a:pt x="0" y="0"/>
                </a:moveTo>
                <a:lnTo>
                  <a:pt x="4088927" y="0"/>
                </a:lnTo>
                <a:lnTo>
                  <a:pt x="4088927" y="5106073"/>
                </a:lnTo>
                <a:lnTo>
                  <a:pt x="0" y="5106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9" name="Freeform 9"/>
          <p:cNvSpPr/>
          <p:nvPr/>
        </p:nvSpPr>
        <p:spPr>
          <a:xfrm>
            <a:off x="6781795" y="5195530"/>
            <a:ext cx="4242892" cy="5091470"/>
          </a:xfrm>
          <a:custGeom>
            <a:avLst/>
            <a:gdLst/>
            <a:ahLst/>
            <a:cxnLst/>
            <a:rect l="l" t="t" r="r" b="b"/>
            <a:pathLst>
              <a:path w="4242892" h="5091470">
                <a:moveTo>
                  <a:pt x="0" y="0"/>
                </a:moveTo>
                <a:lnTo>
                  <a:pt x="4242891" y="0"/>
                </a:lnTo>
                <a:lnTo>
                  <a:pt x="4242891" y="5091470"/>
                </a:lnTo>
                <a:lnTo>
                  <a:pt x="0" y="5091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56616" y="208444"/>
            <a:ext cx="6746125" cy="4935056"/>
          </a:xfrm>
          <a:custGeom>
            <a:avLst/>
            <a:gdLst/>
            <a:ahLst/>
            <a:cxnLst/>
            <a:rect l="l" t="t" r="r" b="b"/>
            <a:pathLst>
              <a:path w="6746125" h="4935056">
                <a:moveTo>
                  <a:pt x="0" y="0"/>
                </a:moveTo>
                <a:lnTo>
                  <a:pt x="6746125" y="0"/>
                </a:lnTo>
                <a:lnTo>
                  <a:pt x="6746125" y="4935056"/>
                </a:lnTo>
                <a:lnTo>
                  <a:pt x="0" y="49350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95" b="-119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56741" y="5195530"/>
            <a:ext cx="4242892" cy="5091470"/>
          </a:xfrm>
          <a:custGeom>
            <a:avLst/>
            <a:gdLst/>
            <a:ahLst/>
            <a:cxnLst/>
            <a:rect l="l" t="t" r="r" b="b"/>
            <a:pathLst>
              <a:path w="4242892" h="5091470">
                <a:moveTo>
                  <a:pt x="0" y="0"/>
                </a:moveTo>
                <a:lnTo>
                  <a:pt x="4242892" y="0"/>
                </a:lnTo>
                <a:lnTo>
                  <a:pt x="4242892" y="5091470"/>
                </a:lnTo>
                <a:lnTo>
                  <a:pt x="0" y="5091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089294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33497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2741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46981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9108" y="517674"/>
            <a:ext cx="1284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6346" y="2199860"/>
            <a:ext cx="4770406" cy="181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84"/>
              </a:lnSpc>
              <a:spcBef>
                <a:spcPct val="0"/>
              </a:spcBef>
            </a:pPr>
            <a:r>
              <a:rPr lang="en-US" sz="10560">
                <a:solidFill>
                  <a:srgbClr val="FFDE59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ABOUT US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09412" y="6258701"/>
            <a:ext cx="7249246" cy="2905029"/>
          </a:xfrm>
          <a:custGeom>
            <a:avLst/>
            <a:gdLst/>
            <a:ahLst/>
            <a:cxnLst/>
            <a:rect l="l" t="t" r="r" b="b"/>
            <a:pathLst>
              <a:path w="7249246" h="2905029">
                <a:moveTo>
                  <a:pt x="0" y="0"/>
                </a:moveTo>
                <a:lnTo>
                  <a:pt x="7249245" y="0"/>
                </a:lnTo>
                <a:lnTo>
                  <a:pt x="7249245" y="2905029"/>
                </a:lnTo>
                <a:lnTo>
                  <a:pt x="0" y="290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563880"/>
            <a:ext cx="17675305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   FIND THE TOTAL  NUMBER OF PRODUCTS SOLD BY EACH STORE ALONG WITH THE STORE NAME</a:t>
            </a:r>
            <a:r>
              <a:rPr lang="en-US" sz="3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68205" y="2110698"/>
            <a:ext cx="14731660" cy="359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43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select</a:t>
            </a:r>
            <a:r>
              <a:rPr lang="en-US" sz="34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stores.store_name,</a:t>
            </a:r>
            <a:r>
              <a:rPr lang="en-US" sz="3435">
                <a:solidFill>
                  <a:srgbClr val="B28051"/>
                </a:solidFill>
                <a:latin typeface="Canva Sans"/>
                <a:ea typeface="Canva Sans"/>
                <a:cs typeface="Canva Sans"/>
                <a:sym typeface="Canva Sans"/>
              </a:rPr>
              <a:t> sum</a:t>
            </a:r>
            <a:r>
              <a:rPr lang="en-US" sz="34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(order_items.quantity) as products_sold</a:t>
            </a:r>
          </a:p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43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  <a:r>
              <a:rPr lang="en-US" sz="34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stores</a:t>
            </a:r>
            <a:r>
              <a:rPr lang="en-US" sz="343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 join</a:t>
            </a:r>
            <a:r>
              <a:rPr lang="en-US" sz="34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orders </a:t>
            </a:r>
          </a:p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43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on</a:t>
            </a:r>
            <a:r>
              <a:rPr lang="en-US" sz="34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stores.store_id = orders.store_id</a:t>
            </a:r>
          </a:p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43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join</a:t>
            </a:r>
            <a:r>
              <a:rPr lang="en-US" sz="34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order_items</a:t>
            </a:r>
          </a:p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43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on</a:t>
            </a:r>
            <a:r>
              <a:rPr lang="en-US" sz="34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order_items.order_id = orders.order_id</a:t>
            </a:r>
          </a:p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43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group by</a:t>
            </a:r>
            <a:r>
              <a:rPr lang="en-US" sz="34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stores.store_name;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5411203" y="4388914"/>
            <a:ext cx="7931589" cy="576842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0120" y="215200"/>
            <a:ext cx="18017880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C618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   CALCULATE THE CUMULATIVE SUM OF QUANTITIES SOLD FOR EACH PRODUCT OVER TIME.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59567" y="1357564"/>
            <a:ext cx="12838986" cy="303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with</a:t>
            </a:r>
            <a:r>
              <a:rPr lang="en-US" sz="2155">
                <a:solidFill>
                  <a:srgbClr val="C6182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55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155">
                <a:solidFill>
                  <a:srgbClr val="C6182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as</a:t>
            </a:r>
            <a:r>
              <a:rPr lang="en-US" sz="2155">
                <a:solidFill>
                  <a:srgbClr val="C6182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(select</a:t>
            </a:r>
            <a:r>
              <a:rPr lang="en-US" sz="2155">
                <a:solidFill>
                  <a:srgbClr val="C6182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55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products.product_name,orders.order_date,order_items.quantity</a:t>
            </a:r>
          </a:p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  <a:r>
              <a:rPr lang="en-US" sz="2155">
                <a:solidFill>
                  <a:srgbClr val="C6182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55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products</a:t>
            </a: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 join</a:t>
            </a:r>
            <a:r>
              <a:rPr lang="en-US" sz="2155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order_items</a:t>
            </a:r>
          </a:p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on </a:t>
            </a:r>
            <a:r>
              <a:rPr lang="en-US" sz="2155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products.product_id</a:t>
            </a: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 = </a:t>
            </a:r>
            <a:r>
              <a:rPr lang="en-US" sz="2155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order_items.product_id</a:t>
            </a:r>
          </a:p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join</a:t>
            </a:r>
            <a:r>
              <a:rPr lang="en-US" sz="2155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orders </a:t>
            </a:r>
          </a:p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on </a:t>
            </a:r>
            <a:r>
              <a:rPr lang="en-US" sz="2155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order_items.order_id = orders.order_id)</a:t>
            </a:r>
          </a:p>
          <a:p>
            <a:pPr algn="ctr">
              <a:lnSpc>
                <a:spcPts val="3017"/>
              </a:lnSpc>
              <a:spcBef>
                <a:spcPct val="0"/>
              </a:spcBef>
            </a:pPr>
            <a:endParaRPr lang="en-US" sz="2155">
              <a:solidFill>
                <a:srgbClr val="FDFDF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select</a:t>
            </a:r>
            <a:r>
              <a:rPr lang="en-US" sz="2155">
                <a:solidFill>
                  <a:srgbClr val="C6182F"/>
                </a:solidFill>
                <a:latin typeface="Canva Sans"/>
                <a:ea typeface="Canva Sans"/>
                <a:cs typeface="Canva Sans"/>
                <a:sym typeface="Canva Sans"/>
              </a:rPr>
              <a:t>*</a:t>
            </a:r>
            <a:r>
              <a:rPr lang="en-US" sz="2155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, sum(quantity)</a:t>
            </a: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 over</a:t>
            </a:r>
            <a:r>
              <a:rPr lang="en-US" sz="2155">
                <a:solidFill>
                  <a:srgbClr val="C6182F"/>
                </a:solidFill>
                <a:latin typeface="Canva Sans"/>
                <a:ea typeface="Canva Sans"/>
                <a:cs typeface="Canva Sans"/>
                <a:sym typeface="Canva Sans"/>
              </a:rPr>
              <a:t> (</a:t>
            </a: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partition by </a:t>
            </a:r>
            <a:r>
              <a:rPr lang="en-US" sz="2155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product_name</a:t>
            </a:r>
            <a:r>
              <a:rPr lang="en-US" sz="2155">
                <a:solidFill>
                  <a:srgbClr val="C6182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order by </a:t>
            </a:r>
            <a:r>
              <a:rPr lang="en-US" sz="2155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order_date) cumulative_quantity</a:t>
            </a:r>
          </a:p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  <a:r>
              <a:rPr lang="en-US" sz="2155">
                <a:solidFill>
                  <a:srgbClr val="C6182F"/>
                </a:solidFill>
                <a:latin typeface="Canva Sans"/>
                <a:ea typeface="Canva Sans"/>
                <a:cs typeface="Canva Sans"/>
                <a:sym typeface="Canva Sans"/>
              </a:rPr>
              <a:t> a;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26078" y="5844919"/>
            <a:ext cx="10718016" cy="3413381"/>
          </a:xfrm>
          <a:custGeom>
            <a:avLst/>
            <a:gdLst/>
            <a:ahLst/>
            <a:cxnLst/>
            <a:rect l="l" t="t" r="r" b="b"/>
            <a:pathLst>
              <a:path w="10718016" h="3413381">
                <a:moveTo>
                  <a:pt x="0" y="0"/>
                </a:moveTo>
                <a:lnTo>
                  <a:pt x="10718016" y="0"/>
                </a:lnTo>
                <a:lnTo>
                  <a:pt x="10718016" y="3413381"/>
                </a:lnTo>
                <a:lnTo>
                  <a:pt x="0" y="3413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60655"/>
            <a:ext cx="17692073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  FIND THE PRODUCT WITH THE HIGHEST TOTAL SALES (QUNTITY *PRICE ) FOR EACH CATEGORY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3126" y="1881291"/>
            <a:ext cx="14185821" cy="383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4"/>
              </a:lnSpc>
              <a:spcBef>
                <a:spcPct val="0"/>
              </a:spcBef>
            </a:pP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with 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a 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as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(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select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categories.category_name, products.product_name,</a:t>
            </a:r>
          </a:p>
          <a:p>
            <a:pPr algn="ctr">
              <a:lnSpc>
                <a:spcPts val="3444"/>
              </a:lnSpc>
              <a:spcBef>
                <a:spcPct val="0"/>
              </a:spcBef>
            </a:pPr>
            <a:r>
              <a:rPr lang="en-US" sz="2460">
                <a:solidFill>
                  <a:srgbClr val="B28051"/>
                </a:solidFill>
                <a:latin typeface="Canva Sans"/>
                <a:ea typeface="Canva Sans"/>
                <a:cs typeface="Canva Sans"/>
                <a:sym typeface="Canva Sans"/>
              </a:rPr>
              <a:t>sum(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order_items.quantity*order_items.list_price)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 as 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sales</a:t>
            </a:r>
          </a:p>
          <a:p>
            <a:pPr algn="ctr">
              <a:lnSpc>
                <a:spcPts val="3444"/>
              </a:lnSpc>
              <a:spcBef>
                <a:spcPct val="0"/>
              </a:spcBef>
            </a:pP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from 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categories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 join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products</a:t>
            </a:r>
          </a:p>
          <a:p>
            <a:pPr algn="ctr">
              <a:lnSpc>
                <a:spcPts val="3444"/>
              </a:lnSpc>
              <a:spcBef>
                <a:spcPct val="0"/>
              </a:spcBef>
            </a:pP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on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categories.category_id = products.category_id 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join 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order_items</a:t>
            </a:r>
          </a:p>
          <a:p>
            <a:pPr algn="ctr">
              <a:lnSpc>
                <a:spcPts val="3444"/>
              </a:lnSpc>
              <a:spcBef>
                <a:spcPct val="0"/>
              </a:spcBef>
            </a:pP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on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order_items.product_id = products.product_id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 group by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categories.category_name,</a:t>
            </a:r>
          </a:p>
          <a:p>
            <a:pPr algn="ctr">
              <a:lnSpc>
                <a:spcPts val="3444"/>
              </a:lnSpc>
              <a:spcBef>
                <a:spcPct val="0"/>
              </a:spcBef>
            </a:pP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products.product_name)</a:t>
            </a:r>
          </a:p>
          <a:p>
            <a:pPr algn="ctr">
              <a:lnSpc>
                <a:spcPts val="3444"/>
              </a:lnSpc>
              <a:spcBef>
                <a:spcPct val="0"/>
              </a:spcBef>
            </a:pP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* 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ctr">
              <a:lnSpc>
                <a:spcPts val="3444"/>
              </a:lnSpc>
              <a:spcBef>
                <a:spcPct val="0"/>
              </a:spcBef>
            </a:pP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*,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 dense_rank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() 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over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partition by 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category_name 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order by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sales 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desc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as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rnk 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from 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a) </a:t>
            </a: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as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b</a:t>
            </a:r>
          </a:p>
          <a:p>
            <a:pPr algn="ctr">
              <a:lnSpc>
                <a:spcPts val="3444"/>
              </a:lnSpc>
              <a:spcBef>
                <a:spcPct val="0"/>
              </a:spcBef>
            </a:pPr>
            <a:r>
              <a:rPr lang="en-US" sz="246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where</a:t>
            </a:r>
            <a:r>
              <a:rPr lang="en-US" sz="2460">
                <a:solidFill>
                  <a:srgbClr val="FDFDFD"/>
                </a:solidFill>
                <a:latin typeface="Canva Sans"/>
                <a:ea typeface="Canva Sans"/>
                <a:cs typeface="Canva Sans"/>
                <a:sym typeface="Canva Sans"/>
              </a:rPr>
              <a:t> rnk =</a:t>
            </a:r>
            <a:r>
              <a:rPr lang="en-US" sz="2460">
                <a:solidFill>
                  <a:srgbClr val="B28051"/>
                </a:solidFill>
                <a:latin typeface="Canva Sans"/>
                <a:ea typeface="Canva Sans"/>
                <a:cs typeface="Canva Sans"/>
                <a:sym typeface="Canva Sans"/>
              </a:rPr>
              <a:t> 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3589" y="1190056"/>
            <a:ext cx="12280821" cy="531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  <a:spcBef>
                <a:spcPct val="0"/>
              </a:spcBef>
            </a:pPr>
            <a:r>
              <a:rPr lang="en-US" sz="3033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customers.customer_id,</a:t>
            </a:r>
          </a:p>
          <a:p>
            <a:pPr algn="ctr">
              <a:lnSpc>
                <a:spcPts val="4246"/>
              </a:lnSpc>
              <a:spcBef>
                <a:spcPct val="0"/>
              </a:spcBef>
            </a:pPr>
            <a:r>
              <a:rPr lang="en-US" sz="3033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concat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(customers.first_name,</a:t>
            </a:r>
            <a:r>
              <a:rPr lang="en-US" sz="3033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""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,customers.last_name) full_name,</a:t>
            </a:r>
          </a:p>
          <a:p>
            <a:pPr algn="ctr">
              <a:lnSpc>
                <a:spcPts val="4246"/>
              </a:lnSpc>
              <a:spcBef>
                <a:spcPct val="0"/>
              </a:spcBef>
            </a:pPr>
            <a:r>
              <a:rPr lang="en-US" sz="3033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(order_items.quantity * order_items.list_price) sales</a:t>
            </a:r>
          </a:p>
          <a:p>
            <a:pPr algn="ctr">
              <a:lnSpc>
                <a:spcPts val="4246"/>
              </a:lnSpc>
              <a:spcBef>
                <a:spcPct val="0"/>
              </a:spcBef>
            </a:pPr>
            <a:r>
              <a:rPr lang="en-US" sz="3033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customers</a:t>
            </a:r>
            <a:r>
              <a:rPr lang="en-US" sz="3033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join 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  <a:p>
            <a:pPr algn="ctr">
              <a:lnSpc>
                <a:spcPts val="4246"/>
              </a:lnSpc>
              <a:spcBef>
                <a:spcPct val="0"/>
              </a:spcBef>
            </a:pPr>
            <a:r>
              <a:rPr lang="en-US" sz="3033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customers.customer_id = orders.customer_id</a:t>
            </a:r>
          </a:p>
          <a:p>
            <a:pPr algn="ctr">
              <a:lnSpc>
                <a:spcPts val="4246"/>
              </a:lnSpc>
              <a:spcBef>
                <a:spcPct val="0"/>
              </a:spcBef>
            </a:pPr>
            <a:r>
              <a:rPr lang="en-US" sz="3033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order_items</a:t>
            </a:r>
          </a:p>
          <a:p>
            <a:pPr algn="ctr">
              <a:lnSpc>
                <a:spcPts val="4246"/>
              </a:lnSpc>
              <a:spcBef>
                <a:spcPct val="0"/>
              </a:spcBef>
            </a:pPr>
            <a:r>
              <a:rPr lang="en-US" sz="3033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order_items.order_id = orders.order_id</a:t>
            </a:r>
          </a:p>
          <a:p>
            <a:pPr algn="ctr">
              <a:lnSpc>
                <a:spcPts val="4246"/>
              </a:lnSpc>
              <a:spcBef>
                <a:spcPct val="0"/>
              </a:spcBef>
            </a:pPr>
            <a:r>
              <a:rPr lang="en-US" sz="3033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33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</a:t>
            </a:r>
            <a:r>
              <a:rPr lang="en-US" sz="3033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  <a:p>
            <a:pPr algn="ctr">
              <a:lnSpc>
                <a:spcPts val="4246"/>
              </a:lnSpc>
              <a:spcBef>
                <a:spcPct val="0"/>
              </a:spcBef>
            </a:pPr>
            <a:r>
              <a:rPr lang="en-US" sz="3033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 </a:t>
            </a:r>
            <a:r>
              <a:rPr lang="en-US" sz="3033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</a:t>
            </a:r>
            <a:r>
              <a:rPr lang="en-US" sz="3033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desc</a:t>
            </a:r>
          </a:p>
          <a:p>
            <a:pPr algn="ctr">
              <a:lnSpc>
                <a:spcPts val="4246"/>
              </a:lnSpc>
              <a:spcBef>
                <a:spcPct val="0"/>
              </a:spcBef>
            </a:pPr>
            <a:r>
              <a:rPr lang="en-US" sz="3033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 </a:t>
            </a:r>
            <a:r>
              <a:rPr lang="en-US" sz="3033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3" name="Freeform 3"/>
          <p:cNvSpPr/>
          <p:nvPr/>
        </p:nvSpPr>
        <p:spPr>
          <a:xfrm>
            <a:off x="4774905" y="6875639"/>
            <a:ext cx="9532758" cy="1639746"/>
          </a:xfrm>
          <a:custGeom>
            <a:avLst/>
            <a:gdLst/>
            <a:ahLst/>
            <a:cxnLst/>
            <a:rect l="l" t="t" r="r" b="b"/>
            <a:pathLst>
              <a:path w="9532758" h="1639746">
                <a:moveTo>
                  <a:pt x="0" y="0"/>
                </a:moveTo>
                <a:lnTo>
                  <a:pt x="9532759" y="0"/>
                </a:lnTo>
                <a:lnTo>
                  <a:pt x="9532759" y="1639746"/>
                </a:lnTo>
                <a:lnTo>
                  <a:pt x="0" y="1639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90909"/>
            <a:ext cx="17453703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  FIND THE CUSTOMER WHO SPENT THE MOST MONEY ON ORDERS.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6677" y="4494671"/>
            <a:ext cx="9952598" cy="5558833"/>
          </a:xfrm>
          <a:custGeom>
            <a:avLst/>
            <a:gdLst/>
            <a:ahLst/>
            <a:cxnLst/>
            <a:rect l="l" t="t" r="r" b="b"/>
            <a:pathLst>
              <a:path w="9952598" h="5558833">
                <a:moveTo>
                  <a:pt x="0" y="0"/>
                </a:moveTo>
                <a:lnTo>
                  <a:pt x="9952598" y="0"/>
                </a:lnTo>
                <a:lnTo>
                  <a:pt x="9952598" y="5558833"/>
                </a:lnTo>
                <a:lnTo>
                  <a:pt x="0" y="555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44" r="-638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42897" y="283210"/>
            <a:ext cx="14288452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b="1">
                <a:solidFill>
                  <a:srgbClr val="CB6C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      find the highest-priced prodcut for ech category name.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196682" y="981075"/>
            <a:ext cx="12730845" cy="392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*</a:t>
            </a: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from </a:t>
            </a:r>
          </a:p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categories.category_name,</a:t>
            </a:r>
          </a:p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products.product_name,</a:t>
            </a:r>
          </a:p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products.list_price,</a:t>
            </a:r>
          </a:p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dense</a:t>
            </a: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_</a:t>
            </a: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rank</a:t>
            </a: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() </a:t>
            </a: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</a:t>
            </a: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partition by</a:t>
            </a: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categories.category_name</a:t>
            </a: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order by</a:t>
            </a: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products.list_price desc) as rnk</a:t>
            </a:r>
          </a:p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categories </a:t>
            </a: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products</a:t>
            </a:r>
          </a:p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categories.category_id = products.category_id) a</a:t>
            </a:r>
          </a:p>
          <a:p>
            <a:pPr algn="ctr">
              <a:lnSpc>
                <a:spcPts val="3495"/>
              </a:lnSpc>
              <a:spcBef>
                <a:spcPct val="0"/>
              </a:spcBef>
            </a:pPr>
            <a:r>
              <a:rPr lang="en-US" sz="2496" b="1">
                <a:solidFill>
                  <a:srgbClr val="12F1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  <a:r>
              <a:rPr lang="en-US" sz="2496" b="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rnk = </a:t>
            </a:r>
            <a:r>
              <a:rPr lang="en-US" sz="2496" b="1">
                <a:solidFill>
                  <a:srgbClr val="B2805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1232</Words>
  <Application>Microsoft Office PowerPoint</Application>
  <PresentationFormat>Custom</PresentationFormat>
  <Paragraphs>145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Open Sans</vt:lpstr>
      <vt:lpstr>Canva Sans Bold</vt:lpstr>
      <vt:lpstr>Calibri</vt:lpstr>
      <vt:lpstr>Grand Cru S Bold</vt:lpstr>
      <vt:lpstr>TT Octosquares Compressed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</dc:title>
  <cp:lastModifiedBy>Jaydeep Prajapati</cp:lastModifiedBy>
  <cp:revision>2</cp:revision>
  <dcterms:created xsi:type="dcterms:W3CDTF">2006-08-16T00:00:00Z</dcterms:created>
  <dcterms:modified xsi:type="dcterms:W3CDTF">2025-03-27T05:23:34Z</dcterms:modified>
  <dc:identifier>DAGipVWHFKQ</dc:identifier>
</cp:coreProperties>
</file>